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906000" type="A4"/>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82"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3947945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90470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3729037" y="573264"/>
            <a:ext cx="1157288" cy="1220822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57175" y="573264"/>
            <a:ext cx="3357563" cy="1220822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65193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2939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68357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69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699"/>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6A729F1-910A-45EF-A1E4-E28F283BD946}" type="datetimeFigureOut">
              <a:rPr lang="de-DE" smtClean="0"/>
              <a:t>06.11.2015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73562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6A729F1-910A-45EF-A1E4-E28F283BD946}" type="datetimeFigureOut">
              <a:rPr lang="de-DE" smtClean="0"/>
              <a:t>06.11.2015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97519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6A729F1-910A-45EF-A1E4-E28F283BD946}" type="datetimeFigureOut">
              <a:rPr lang="de-DE" smtClean="0"/>
              <a:t>06.11.2015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158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83496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69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6A729F1-910A-45EF-A1E4-E28F283BD946}" type="datetimeFigureOut">
              <a:rPr lang="de-DE" smtClean="0"/>
              <a:t>06.11.2015</a:t>
            </a:fld>
            <a:endParaRPr lang="de-DE"/>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1D582B6-E599-4430-AF68-0CF22C9BC829}" type="slidenum">
              <a:rPr lang="de-DE" smtClean="0"/>
              <a:t>‹Nr.›</a:t>
            </a:fld>
            <a:endParaRPr lang="de-DE"/>
          </a:p>
        </p:txBody>
      </p:sp>
      <p:pic>
        <p:nvPicPr>
          <p:cNvPr id="7" name="Picture 2" descr="http://www.ead-direkt.de/weitersager/bilder_allgemein/weitersager_08.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8640" y="9254846"/>
            <a:ext cx="825153" cy="552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96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674862"/>
            <a:ext cx="5715000" cy="7814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3"/>
          <p:cNvSpPr txBox="1"/>
          <p:nvPr/>
        </p:nvSpPr>
        <p:spPr>
          <a:xfrm>
            <a:off x="571500" y="695236"/>
            <a:ext cx="5521796" cy="461665"/>
          </a:xfrm>
          <a:prstGeom prst="rect">
            <a:avLst/>
          </a:prstGeom>
          <a:noFill/>
        </p:spPr>
        <p:txBody>
          <a:bodyPr wrap="square" rtlCol="0">
            <a:spAutoFit/>
          </a:bodyPr>
          <a:lstStyle/>
          <a:p>
            <a:pPr algn="ctr"/>
            <a:r>
              <a:rPr lang="de-DE" sz="2400" b="1" dirty="0" smtClean="0"/>
              <a:t>Frohe Weihnachten!</a:t>
            </a:r>
            <a:endParaRPr lang="de-DE" sz="2400" b="1" dirty="0"/>
          </a:p>
        </p:txBody>
      </p:sp>
      <p:sp>
        <p:nvSpPr>
          <p:cNvPr id="5" name="Textfeld 4"/>
          <p:cNvSpPr txBox="1"/>
          <p:nvPr/>
        </p:nvSpPr>
        <p:spPr>
          <a:xfrm>
            <a:off x="6093296" y="9531315"/>
            <a:ext cx="720080" cy="246221"/>
          </a:xfrm>
          <a:prstGeom prst="rect">
            <a:avLst/>
          </a:prstGeom>
          <a:noFill/>
        </p:spPr>
        <p:txBody>
          <a:bodyPr wrap="square" rtlCol="0">
            <a:spAutoFit/>
          </a:bodyPr>
          <a:lstStyle/>
          <a:p>
            <a:r>
              <a:rPr lang="de-DE" sz="1000" dirty="0" smtClean="0"/>
              <a:t>deutsch</a:t>
            </a:r>
            <a:endParaRPr lang="de-DE" sz="1000" dirty="0"/>
          </a:p>
        </p:txBody>
      </p:sp>
    </p:spTree>
    <p:extLst>
      <p:ext uri="{BB962C8B-B14F-4D97-AF65-F5344CB8AC3E}">
        <p14:creationId xmlns:p14="http://schemas.microsoft.com/office/powerpoint/2010/main" val="356912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026" y="835844"/>
            <a:ext cx="2040934" cy="2523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2912912" y="653493"/>
            <a:ext cx="3024336" cy="2492990"/>
          </a:xfrm>
          <a:prstGeom prst="rect">
            <a:avLst/>
          </a:prstGeom>
          <a:noFill/>
        </p:spPr>
        <p:txBody>
          <a:bodyPr wrap="square" rtlCol="0">
            <a:spAutoFit/>
          </a:bodyPr>
          <a:lstStyle/>
          <a:p>
            <a:pPr algn="r"/>
            <a:r>
              <a:rPr lang="de-DE" sz="3200" dirty="0" smtClean="0">
                <a:cs typeface="Times New Roman" panose="02020603050405020304" pitchFamily="18" charset="0"/>
              </a:rPr>
              <a:t>Die Geburt von Jesus</a:t>
            </a:r>
          </a:p>
          <a:p>
            <a:pPr algn="r"/>
            <a:endParaRPr lang="de-DE" sz="3200" dirty="0" smtClean="0">
              <a:cs typeface="Times New Roman" panose="02020603050405020304" pitchFamily="18" charset="0"/>
            </a:endParaRPr>
          </a:p>
          <a:p>
            <a:pPr algn="r"/>
            <a:endParaRPr lang="de-DE" sz="2000" dirty="0" smtClean="0">
              <a:cs typeface="Times New Roman" panose="02020603050405020304" pitchFamily="18" charset="0"/>
            </a:endParaRPr>
          </a:p>
          <a:p>
            <a:pPr algn="r"/>
            <a:endParaRPr lang="de-DE" sz="2000" dirty="0">
              <a:cs typeface="Times New Roman" panose="02020603050405020304" pitchFamily="18" charset="0"/>
            </a:endParaRPr>
          </a:p>
          <a:p>
            <a:pPr algn="r"/>
            <a:r>
              <a:rPr lang="de-DE" sz="2000" dirty="0" smtClean="0">
                <a:cs typeface="Times New Roman" panose="02020603050405020304" pitchFamily="18" charset="0"/>
              </a:rPr>
              <a:t>Lukas 1+2</a:t>
            </a:r>
            <a:endParaRPr lang="de-DE" sz="2000" dirty="0">
              <a:cs typeface="Times New Roman" panose="02020603050405020304" pitchFamily="18" charset="0"/>
            </a:endParaRPr>
          </a:p>
        </p:txBody>
      </p:sp>
      <p:sp>
        <p:nvSpPr>
          <p:cNvPr id="2" name="Textfeld 1"/>
          <p:cNvSpPr txBox="1"/>
          <p:nvPr/>
        </p:nvSpPr>
        <p:spPr>
          <a:xfrm>
            <a:off x="6093296" y="9531315"/>
            <a:ext cx="648072" cy="215444"/>
          </a:xfrm>
          <a:prstGeom prst="rect">
            <a:avLst/>
          </a:prstGeom>
          <a:noFill/>
        </p:spPr>
        <p:txBody>
          <a:bodyPr wrap="square" rtlCol="0">
            <a:spAutoFit/>
          </a:bodyPr>
          <a:lstStyle/>
          <a:p>
            <a:r>
              <a:rPr lang="de-DE" sz="800" dirty="0" smtClean="0"/>
              <a:t>deutsch</a:t>
            </a:r>
            <a:endParaRPr lang="de-DE" sz="1000" dirty="0"/>
          </a:p>
        </p:txBody>
      </p:sp>
      <p:cxnSp>
        <p:nvCxnSpPr>
          <p:cNvPr id="5" name="Gerader Verbinder 4"/>
          <p:cNvCxnSpPr/>
          <p:nvPr/>
        </p:nvCxnSpPr>
        <p:spPr>
          <a:xfrm>
            <a:off x="188640" y="9129464"/>
            <a:ext cx="6444716" cy="0"/>
          </a:xfrm>
          <a:prstGeom prst="line">
            <a:avLst/>
          </a:prstGeom>
          <a:ln cap="rnd" cmpd="dbl">
            <a:prstDash val="sysDot"/>
          </a:ln>
        </p:spPr>
        <p:style>
          <a:lnRef idx="1">
            <a:schemeClr val="dk1"/>
          </a:lnRef>
          <a:fillRef idx="0">
            <a:schemeClr val="dk1"/>
          </a:fillRef>
          <a:effectRef idx="0">
            <a:schemeClr val="dk1"/>
          </a:effectRef>
          <a:fontRef idx="minor">
            <a:schemeClr val="tx1"/>
          </a:fontRef>
        </p:style>
      </p:cxnSp>
      <p:sp>
        <p:nvSpPr>
          <p:cNvPr id="3" name="Textfeld 2"/>
          <p:cNvSpPr txBox="1"/>
          <p:nvPr/>
        </p:nvSpPr>
        <p:spPr>
          <a:xfrm>
            <a:off x="422666" y="4078504"/>
            <a:ext cx="5976664" cy="5093702"/>
          </a:xfrm>
          <a:prstGeom prst="rect">
            <a:avLst/>
          </a:prstGeom>
          <a:noFill/>
        </p:spPr>
        <p:txBody>
          <a:bodyPr wrap="square" rtlCol="0">
            <a:spAutoFit/>
          </a:bodyPr>
          <a:lstStyle/>
          <a:p>
            <a:r>
              <a:rPr lang="de-DE" sz="1250" dirty="0"/>
              <a:t>26 Und im sechsten Monat wurde der Engel Gabriel von Gott gesandt in eine Stadt in Galiläa, die heißt Nazareth, </a:t>
            </a:r>
          </a:p>
          <a:p>
            <a:r>
              <a:rPr lang="de-DE" sz="1250" dirty="0"/>
              <a:t>27 zu einer Jungfrau, die vertraut war einem Mann mit Namen Josef vom Hause David; und die Jungfrau hieß Maria. </a:t>
            </a:r>
          </a:p>
          <a:p>
            <a:r>
              <a:rPr lang="de-DE" sz="1250" dirty="0"/>
              <a:t>28 Und der Engel kam zu ihr hinein und sprach: Sei gegrüßt, du Begnadete! Der Herr ist mit dir! </a:t>
            </a:r>
          </a:p>
          <a:p>
            <a:r>
              <a:rPr lang="de-DE" sz="1250" dirty="0"/>
              <a:t>29 Sie aber erschrak über die Rede und dachte: </a:t>
            </a:r>
            <a:r>
              <a:rPr lang="de-DE" sz="1250" dirty="0" err="1"/>
              <a:t>Welch</a:t>
            </a:r>
            <a:r>
              <a:rPr lang="de-DE" sz="1250" dirty="0"/>
              <a:t> ein Gruß ist das? </a:t>
            </a:r>
          </a:p>
          <a:p>
            <a:r>
              <a:rPr lang="de-DE" sz="1250" dirty="0"/>
              <a:t>30 Und der Engel sprach zu ihr: Fürchte dich nicht, Maria, du hast Gnade bei Gott gefunden. </a:t>
            </a:r>
          </a:p>
          <a:p>
            <a:r>
              <a:rPr lang="de-DE" sz="1250" dirty="0"/>
              <a:t>31 Siehe, du wirst schwanger werden und einen Sohn gebären, und du sollst ihm den Namen Jesus geben. </a:t>
            </a:r>
          </a:p>
          <a:p>
            <a:r>
              <a:rPr lang="de-DE" sz="1250" dirty="0"/>
              <a:t>32 Der wird groß sein und Sohn des Höchsten genannt werden; und Gott der Herr wird ihm den Thron seines Vaters David geben, </a:t>
            </a:r>
          </a:p>
          <a:p>
            <a:r>
              <a:rPr lang="de-DE" sz="1250" dirty="0"/>
              <a:t>33 und er wird König sein über das Haus Jakob in Ewigkeit, und sein Reich wird kein Ende haben. </a:t>
            </a:r>
          </a:p>
          <a:p>
            <a:r>
              <a:rPr lang="de-DE" sz="1250" dirty="0"/>
              <a:t>34 Da sprach Maria zu dem Engel: Wie soll das zugehen, da ich doch von keinem Mann weiß? </a:t>
            </a:r>
          </a:p>
          <a:p>
            <a:r>
              <a:rPr lang="de-DE" sz="1250" dirty="0"/>
              <a:t>35 Der Engel antwortete und sprach zu ihr: Der Heilige Geist wird über dich kommen, und die Kraft des Höchsten wird dich überschatten; darum wird auch das Heilige, das geboren wird, Gottes Sohn genannt werden. </a:t>
            </a:r>
          </a:p>
          <a:p>
            <a:r>
              <a:rPr lang="de-DE" sz="1250" dirty="0"/>
              <a:t>36 Und siehe, Elisabeth, deine Verwandte, ist auch schwanger mit einem Sohn, in ihrem Alter, und ist jetzt im sechsten Monat, von der man sagt, dass sie unfruchtbar sei. </a:t>
            </a:r>
          </a:p>
          <a:p>
            <a:r>
              <a:rPr lang="de-DE" sz="1250" dirty="0"/>
              <a:t>37 Denn bei Gott ist kein Ding unmöglich. </a:t>
            </a:r>
          </a:p>
          <a:p>
            <a:r>
              <a:rPr lang="de-DE" sz="1250" dirty="0"/>
              <a:t>38 Maria aber sprach: Siehe, ich bin des Herrn Magd; mir geschehe, wie du gesagt hast. Und der Engel schied von ihr</a:t>
            </a:r>
            <a:r>
              <a:rPr lang="de-DE" sz="1250" dirty="0" smtClean="0"/>
              <a:t>.</a:t>
            </a:r>
            <a:endParaRPr lang="de-DE" sz="1250" dirty="0"/>
          </a:p>
        </p:txBody>
      </p:sp>
      <p:sp>
        <p:nvSpPr>
          <p:cNvPr id="8" name="Textfeld 7"/>
          <p:cNvSpPr txBox="1"/>
          <p:nvPr/>
        </p:nvSpPr>
        <p:spPr>
          <a:xfrm>
            <a:off x="-43751" y="3692449"/>
            <a:ext cx="6858000" cy="369332"/>
          </a:xfrm>
          <a:prstGeom prst="rect">
            <a:avLst/>
          </a:prstGeom>
          <a:noFill/>
        </p:spPr>
        <p:txBody>
          <a:bodyPr wrap="square" rtlCol="0">
            <a:spAutoFit/>
          </a:bodyPr>
          <a:lstStyle/>
          <a:p>
            <a:pPr algn="ctr"/>
            <a:r>
              <a:rPr lang="de-DE" dirty="0" smtClean="0">
                <a:cs typeface="Times New Roman" panose="02020603050405020304" pitchFamily="18" charset="0"/>
              </a:rPr>
              <a:t>Seine Geburt wird vorhergesagt</a:t>
            </a:r>
          </a:p>
        </p:txBody>
      </p:sp>
    </p:spTree>
    <p:extLst>
      <p:ext uri="{BB962C8B-B14F-4D97-AF65-F5344CB8AC3E}">
        <p14:creationId xmlns:p14="http://schemas.microsoft.com/office/powerpoint/2010/main" val="257651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093296" y="9531315"/>
            <a:ext cx="746702" cy="215444"/>
          </a:xfrm>
          <a:prstGeom prst="rect">
            <a:avLst/>
          </a:prstGeom>
          <a:noFill/>
        </p:spPr>
        <p:txBody>
          <a:bodyPr wrap="square" rtlCol="0">
            <a:spAutoFit/>
          </a:bodyPr>
          <a:lstStyle/>
          <a:p>
            <a:r>
              <a:rPr lang="de-DE" sz="800" dirty="0" smtClean="0"/>
              <a:t>deutsch</a:t>
            </a:r>
            <a:endParaRPr lang="de-DE" sz="1000" dirty="0"/>
          </a:p>
        </p:txBody>
      </p:sp>
      <p:cxnSp>
        <p:nvCxnSpPr>
          <p:cNvPr id="5" name="Gerader Verbinder 4"/>
          <p:cNvCxnSpPr/>
          <p:nvPr/>
        </p:nvCxnSpPr>
        <p:spPr>
          <a:xfrm>
            <a:off x="188640" y="9129464"/>
            <a:ext cx="6444716" cy="0"/>
          </a:xfrm>
          <a:prstGeom prst="line">
            <a:avLst/>
          </a:prstGeom>
          <a:ln cap="rnd" cmpd="dbl">
            <a:prstDash val="sysDot"/>
          </a:ln>
        </p:spPr>
        <p:style>
          <a:lnRef idx="1">
            <a:schemeClr val="dk1"/>
          </a:lnRef>
          <a:fillRef idx="0">
            <a:schemeClr val="dk1"/>
          </a:fillRef>
          <a:effectRef idx="0">
            <a:schemeClr val="dk1"/>
          </a:effectRef>
          <a:fontRef idx="minor">
            <a:schemeClr val="tx1"/>
          </a:fontRef>
        </p:style>
      </p:cxnSp>
      <p:sp>
        <p:nvSpPr>
          <p:cNvPr id="6" name="Textfeld 5"/>
          <p:cNvSpPr txBox="1"/>
          <p:nvPr/>
        </p:nvSpPr>
        <p:spPr>
          <a:xfrm>
            <a:off x="-18002" y="607361"/>
            <a:ext cx="6858000" cy="369332"/>
          </a:xfrm>
          <a:prstGeom prst="rect">
            <a:avLst/>
          </a:prstGeom>
          <a:noFill/>
        </p:spPr>
        <p:txBody>
          <a:bodyPr wrap="square" rtlCol="0">
            <a:spAutoFit/>
          </a:bodyPr>
          <a:lstStyle/>
          <a:p>
            <a:pPr algn="ctr"/>
            <a:r>
              <a:rPr lang="de-DE" dirty="0" smtClean="0">
                <a:cs typeface="Times New Roman" panose="02020603050405020304" pitchFamily="18" charset="0"/>
              </a:rPr>
              <a:t>Die Geburt von Jesus</a:t>
            </a:r>
          </a:p>
        </p:txBody>
      </p:sp>
      <p:sp>
        <p:nvSpPr>
          <p:cNvPr id="7" name="Textfeld 6"/>
          <p:cNvSpPr txBox="1"/>
          <p:nvPr/>
        </p:nvSpPr>
        <p:spPr>
          <a:xfrm>
            <a:off x="422666" y="976693"/>
            <a:ext cx="5976664" cy="2400657"/>
          </a:xfrm>
          <a:prstGeom prst="rect">
            <a:avLst/>
          </a:prstGeom>
          <a:noFill/>
        </p:spPr>
        <p:txBody>
          <a:bodyPr wrap="square" rtlCol="0">
            <a:spAutoFit/>
          </a:bodyPr>
          <a:lstStyle/>
          <a:p>
            <a:r>
              <a:rPr lang="de-DE" sz="1250" dirty="0"/>
              <a:t>1 Es begab sich aber zu der Zeit, dass ein Gebot von dem Kaiser Augustus ausging, dass alle Welt geschätzt würde. </a:t>
            </a:r>
          </a:p>
          <a:p>
            <a:r>
              <a:rPr lang="de-DE" sz="1250" dirty="0"/>
              <a:t>2 Und diese Schätzung war die allererste und geschah zur Zeit, da </a:t>
            </a:r>
            <a:r>
              <a:rPr lang="de-DE" sz="1250" dirty="0" err="1"/>
              <a:t>Quirinius</a:t>
            </a:r>
            <a:r>
              <a:rPr lang="de-DE" sz="1250" dirty="0"/>
              <a:t> Statthalter in Syrien war. </a:t>
            </a:r>
          </a:p>
          <a:p>
            <a:r>
              <a:rPr lang="de-DE" sz="1250" dirty="0"/>
              <a:t>3 Und jedermann ging, dass er sich schätzen ließe, ein jeder in seine Stadt. </a:t>
            </a:r>
          </a:p>
          <a:p>
            <a:r>
              <a:rPr lang="de-DE" sz="1250" dirty="0"/>
              <a:t>4 Da machte sich auf auch Josef aus Galiläa, aus der Stadt Nazareth, in das jüdische Land zur Stadt Davids, die da heißt Bethlehem, weil er aus dem Hause und Geschlechte Davids war, </a:t>
            </a:r>
          </a:p>
          <a:p>
            <a:r>
              <a:rPr lang="de-DE" sz="1250" dirty="0"/>
              <a:t>5 damit er sich schätzen ließe mit Maria, seinem vertrauten Weibe; die war schwanger. </a:t>
            </a:r>
          </a:p>
          <a:p>
            <a:r>
              <a:rPr lang="de-DE" sz="1250" dirty="0"/>
              <a:t>6 Und als sie dort waren, kam die Zeit, dass sie gebären sollte. </a:t>
            </a:r>
          </a:p>
          <a:p>
            <a:r>
              <a:rPr lang="de-DE" sz="1250" dirty="0"/>
              <a:t>7 Und sie gebar ihren ersten Sohn und wickelte ihn in Windeln und legte ihn in eine Krippe; denn sie hatten sonst keinen Raum in der Herberge. </a:t>
            </a:r>
          </a:p>
        </p:txBody>
      </p:sp>
      <p:sp>
        <p:nvSpPr>
          <p:cNvPr id="8" name="Textfeld 7"/>
          <p:cNvSpPr txBox="1"/>
          <p:nvPr/>
        </p:nvSpPr>
        <p:spPr>
          <a:xfrm>
            <a:off x="-43751" y="3692449"/>
            <a:ext cx="6858000" cy="369332"/>
          </a:xfrm>
          <a:prstGeom prst="rect">
            <a:avLst/>
          </a:prstGeom>
          <a:noFill/>
        </p:spPr>
        <p:txBody>
          <a:bodyPr wrap="square" rtlCol="0">
            <a:spAutoFit/>
          </a:bodyPr>
          <a:lstStyle/>
          <a:p>
            <a:pPr algn="ctr"/>
            <a:r>
              <a:rPr lang="de-DE" dirty="0" smtClean="0">
                <a:cs typeface="Times New Roman" panose="02020603050405020304" pitchFamily="18" charset="0"/>
              </a:rPr>
              <a:t>Hirten und Engel</a:t>
            </a:r>
          </a:p>
        </p:txBody>
      </p:sp>
      <p:sp>
        <p:nvSpPr>
          <p:cNvPr id="9" name="Textfeld 8"/>
          <p:cNvSpPr txBox="1"/>
          <p:nvPr/>
        </p:nvSpPr>
        <p:spPr>
          <a:xfrm>
            <a:off x="422666" y="4061781"/>
            <a:ext cx="5976664" cy="5093702"/>
          </a:xfrm>
          <a:prstGeom prst="rect">
            <a:avLst/>
          </a:prstGeom>
          <a:noFill/>
        </p:spPr>
        <p:txBody>
          <a:bodyPr wrap="square" rtlCol="0">
            <a:spAutoFit/>
          </a:bodyPr>
          <a:lstStyle/>
          <a:p>
            <a:r>
              <a:rPr lang="de-DE" sz="1250" dirty="0"/>
              <a:t>8 Und es waren Hirten in derselben Gegend auf dem Felde bei den Hürden, die hüteten des Nachts ihre Herde. </a:t>
            </a:r>
          </a:p>
          <a:p>
            <a:r>
              <a:rPr lang="de-DE" sz="1250" dirty="0"/>
              <a:t>9 Und der Engel des Herrn trat zu ihnen, und die Klarheit des Herrn leuchtete um sie; und sie fürchteten sich sehr. </a:t>
            </a:r>
          </a:p>
          <a:p>
            <a:r>
              <a:rPr lang="de-DE" sz="1250" dirty="0"/>
              <a:t>10 Und der Engel sprach zu ihnen: Fürchtet euch nicht! Siehe, ich verkündige euch große Freude, die allem Volk widerfahren wird; </a:t>
            </a:r>
          </a:p>
          <a:p>
            <a:r>
              <a:rPr lang="de-DE" sz="1250" dirty="0"/>
              <a:t>11 denn euch ist heute der Heiland geboren, welcher ist Christus, der Herr, in der Stadt Davids. </a:t>
            </a:r>
          </a:p>
          <a:p>
            <a:r>
              <a:rPr lang="de-DE" sz="1250" dirty="0"/>
              <a:t>12 Und das habt zum Zeichen: Ihr werdet finden das Kind in Windeln gewickelt und in einer Krippe liegen. </a:t>
            </a:r>
          </a:p>
          <a:p>
            <a:r>
              <a:rPr lang="de-DE" sz="1250" dirty="0"/>
              <a:t>13 Und alsbald war da bei dem Engel die Menge der himmlischen Heerscharen, die lobten Gott und sprachen: </a:t>
            </a:r>
          </a:p>
          <a:p>
            <a:r>
              <a:rPr lang="de-DE" sz="1250" dirty="0"/>
              <a:t>14 Ehre sei Gott in der Höhe und Friede auf Erden bei den Menschen seines Wohlgefallens.</a:t>
            </a:r>
            <a:r>
              <a:rPr lang="de-DE" sz="1250" i="1" dirty="0"/>
              <a:t>1</a:t>
            </a:r>
            <a:r>
              <a:rPr lang="de-DE" sz="1250" dirty="0"/>
              <a:t> </a:t>
            </a:r>
          </a:p>
          <a:p>
            <a:r>
              <a:rPr lang="de-DE" sz="1250" dirty="0"/>
              <a:t>15 Und als die Engel von ihnen gen Himmel fuhren, sprachen die Hirten untereinander: Lasst uns nun gehen nach Bethlehem und die Geschichte sehen, die da geschehen ist, die uns der Herr kundgetan hat. </a:t>
            </a:r>
          </a:p>
          <a:p>
            <a:r>
              <a:rPr lang="de-DE" sz="1250" dirty="0"/>
              <a:t>16 Und sie kamen eilend und fanden beide, Maria und Josef, dazu das Kind in der Krippe liegen. </a:t>
            </a:r>
          </a:p>
          <a:p>
            <a:r>
              <a:rPr lang="de-DE" sz="1250" dirty="0"/>
              <a:t>17 Als sie es aber gesehen hatten, breiteten sie das Wort aus, das zu ihnen von diesem Kinde gesagt war. </a:t>
            </a:r>
          </a:p>
          <a:p>
            <a:r>
              <a:rPr lang="de-DE" sz="1250" dirty="0"/>
              <a:t>18 Und alle, vor die es kam, wunderten sich über das, was ihnen die Hirten gesagt hatten. </a:t>
            </a:r>
          </a:p>
          <a:p>
            <a:r>
              <a:rPr lang="de-DE" sz="1250" dirty="0"/>
              <a:t>19 Maria aber behielt alle diese Worte und bewegte sie in ihrem Herzen. </a:t>
            </a:r>
          </a:p>
          <a:p>
            <a:r>
              <a:rPr lang="de-DE" sz="1250" dirty="0"/>
              <a:t>20 Und die Hirten kehrten wieder um, priesen und lobten Gott für alles, was sie gehört und gesehen hatten, wie denn zu ihnen gesagt war.</a:t>
            </a:r>
          </a:p>
        </p:txBody>
      </p:sp>
    </p:spTree>
    <p:extLst>
      <p:ext uri="{BB962C8B-B14F-4D97-AF65-F5344CB8AC3E}">
        <p14:creationId xmlns:p14="http://schemas.microsoft.com/office/powerpoint/2010/main" val="357779438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Words>
  <Application>Microsoft Office PowerPoint</Application>
  <PresentationFormat>A4-Papier (210x297 mm)</PresentationFormat>
  <Paragraphs>45</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Times New Roman</vt:lpstr>
      <vt:lpstr>Larissa</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Karp-Henkel</dc:creator>
  <cp:lastModifiedBy>Matthias Knödler</cp:lastModifiedBy>
  <cp:revision>9</cp:revision>
  <cp:lastPrinted>2015-11-04T15:12:35Z</cp:lastPrinted>
  <dcterms:created xsi:type="dcterms:W3CDTF">2015-11-04T13:57:41Z</dcterms:created>
  <dcterms:modified xsi:type="dcterms:W3CDTF">2015-11-06T17:32:35Z</dcterms:modified>
</cp:coreProperties>
</file>