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6858000" cy="9906000" type="A4"/>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2838" y="9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7282"/>
            <a:ext cx="5829300" cy="2123369"/>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26A729F1-910A-45EF-A1E4-E28F283BD946}" type="datetimeFigureOut">
              <a:rPr lang="de-DE" smtClean="0"/>
              <a:t>06.11.2015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3947945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6A729F1-910A-45EF-A1E4-E28F283BD946}" type="datetimeFigureOut">
              <a:rPr lang="de-DE" smtClean="0"/>
              <a:t>06.11.2015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590470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3729037" y="573264"/>
            <a:ext cx="1157288" cy="1220822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257175" y="573264"/>
            <a:ext cx="3357563" cy="1220822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6A729F1-910A-45EF-A1E4-E28F283BD946}" type="datetimeFigureOut">
              <a:rPr lang="de-DE" smtClean="0"/>
              <a:t>06.11.2015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651936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6A729F1-910A-45EF-A1E4-E28F283BD946}" type="datetimeFigureOut">
              <a:rPr lang="de-DE" smtClean="0"/>
              <a:t>06.11.2015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1293977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735" y="6365523"/>
            <a:ext cx="5829300" cy="1967442"/>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26A729F1-910A-45EF-A1E4-E28F283BD946}" type="datetimeFigureOut">
              <a:rPr lang="de-DE" smtClean="0"/>
              <a:t>06.11.2015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683577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6A729F1-910A-45EF-A1E4-E28F283BD946}" type="datetimeFigureOut">
              <a:rPr lang="de-DE" smtClean="0"/>
              <a:t>06.11.2015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56978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42900" y="396699"/>
            <a:ext cx="6172200" cy="1651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6A729F1-910A-45EF-A1E4-E28F283BD946}" type="datetimeFigureOut">
              <a:rPr lang="de-DE" smtClean="0"/>
              <a:t>06.11.2015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1735622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26A729F1-910A-45EF-A1E4-E28F283BD946}" type="datetimeFigureOut">
              <a:rPr lang="de-DE" smtClean="0"/>
              <a:t>06.11.2015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975194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6A729F1-910A-45EF-A1E4-E28F283BD946}" type="datetimeFigureOut">
              <a:rPr lang="de-DE" smtClean="0"/>
              <a:t>06.11.2015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11586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94405"/>
            <a:ext cx="2256235" cy="1678517"/>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6A729F1-910A-45EF-A1E4-E28F283BD946}" type="datetimeFigureOut">
              <a:rPr lang="de-DE" smtClean="0"/>
              <a:t>06.11.2015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834968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216" y="6934200"/>
            <a:ext cx="4114800" cy="818622"/>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6A729F1-910A-45EF-A1E4-E28F283BD946}" type="datetimeFigureOut">
              <a:rPr lang="de-DE" smtClean="0"/>
              <a:t>06.11.2015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D582B6-E599-4430-AF68-0CF22C9BC829}" type="slidenum">
              <a:rPr lang="de-DE" smtClean="0"/>
              <a:t>‹Nr.›</a:t>
            </a:fld>
            <a:endParaRPr lang="de-DE"/>
          </a:p>
        </p:txBody>
      </p:sp>
    </p:spTree>
    <p:extLst>
      <p:ext uri="{BB962C8B-B14F-4D97-AF65-F5344CB8AC3E}">
        <p14:creationId xmlns:p14="http://schemas.microsoft.com/office/powerpoint/2010/main" val="5691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26A729F1-910A-45EF-A1E4-E28F283BD946}" type="datetimeFigureOut">
              <a:rPr lang="de-DE" smtClean="0"/>
              <a:t>06.11.2015</a:t>
            </a:fld>
            <a:endParaRPr lang="de-DE"/>
          </a:p>
        </p:txBody>
      </p:sp>
      <p:sp>
        <p:nvSpPr>
          <p:cNvPr id="5" name="Fußzeilenplatzhalt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51D582B6-E599-4430-AF68-0CF22C9BC829}" type="slidenum">
              <a:rPr lang="de-DE" smtClean="0"/>
              <a:t>‹Nr.›</a:t>
            </a:fld>
            <a:endParaRPr lang="de-DE"/>
          </a:p>
        </p:txBody>
      </p:sp>
      <p:pic>
        <p:nvPicPr>
          <p:cNvPr id="7" name="Picture 2" descr="http://www.ead-direkt.de/weitersager/bilder_allgemein/weitersager_08.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88640" y="9254846"/>
            <a:ext cx="825153" cy="552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596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 y="1674862"/>
            <a:ext cx="5715000" cy="78146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feld 3"/>
          <p:cNvSpPr txBox="1"/>
          <p:nvPr/>
        </p:nvSpPr>
        <p:spPr>
          <a:xfrm>
            <a:off x="571500" y="695236"/>
            <a:ext cx="5521796" cy="461665"/>
          </a:xfrm>
          <a:prstGeom prst="rect">
            <a:avLst/>
          </a:prstGeom>
          <a:noFill/>
        </p:spPr>
        <p:txBody>
          <a:bodyPr wrap="square" rtlCol="0">
            <a:spAutoFit/>
          </a:bodyPr>
          <a:lstStyle/>
          <a:p>
            <a:pPr algn="ctr"/>
            <a:r>
              <a:rPr lang="de-DE" sz="2400" b="1" dirty="0" err="1" smtClean="0"/>
              <a:t>Merry</a:t>
            </a:r>
            <a:r>
              <a:rPr lang="de-DE" sz="2400" b="1" dirty="0" smtClean="0"/>
              <a:t> Christmas</a:t>
            </a:r>
            <a:endParaRPr lang="de-DE" sz="2400" b="1" dirty="0"/>
          </a:p>
        </p:txBody>
      </p:sp>
      <p:sp>
        <p:nvSpPr>
          <p:cNvPr id="5" name="Textfeld 4"/>
          <p:cNvSpPr txBox="1"/>
          <p:nvPr/>
        </p:nvSpPr>
        <p:spPr>
          <a:xfrm>
            <a:off x="6093296" y="9531315"/>
            <a:ext cx="720080" cy="246221"/>
          </a:xfrm>
          <a:prstGeom prst="rect">
            <a:avLst/>
          </a:prstGeom>
          <a:noFill/>
        </p:spPr>
        <p:txBody>
          <a:bodyPr wrap="square" rtlCol="0">
            <a:spAutoFit/>
          </a:bodyPr>
          <a:lstStyle/>
          <a:p>
            <a:r>
              <a:rPr lang="de-DE" sz="1000" dirty="0" smtClean="0"/>
              <a:t>englisch</a:t>
            </a:r>
            <a:endParaRPr lang="de-DE" sz="1000" dirty="0"/>
          </a:p>
        </p:txBody>
      </p:sp>
    </p:spTree>
    <p:extLst>
      <p:ext uri="{BB962C8B-B14F-4D97-AF65-F5344CB8AC3E}">
        <p14:creationId xmlns:p14="http://schemas.microsoft.com/office/powerpoint/2010/main" val="3569128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026" y="835844"/>
            <a:ext cx="2040934" cy="2523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feld 3"/>
          <p:cNvSpPr txBox="1"/>
          <p:nvPr/>
        </p:nvSpPr>
        <p:spPr>
          <a:xfrm>
            <a:off x="2912912" y="653493"/>
            <a:ext cx="3024336" cy="2000548"/>
          </a:xfrm>
          <a:prstGeom prst="rect">
            <a:avLst/>
          </a:prstGeom>
          <a:noFill/>
        </p:spPr>
        <p:txBody>
          <a:bodyPr wrap="square" rtlCol="0">
            <a:spAutoFit/>
          </a:bodyPr>
          <a:lstStyle/>
          <a:p>
            <a:pPr algn="r"/>
            <a:r>
              <a:rPr lang="de-DE" sz="3200" dirty="0" smtClean="0">
                <a:cs typeface="Times New Roman" panose="02020603050405020304" pitchFamily="18" charset="0"/>
              </a:rPr>
              <a:t>Jesus </a:t>
            </a:r>
            <a:r>
              <a:rPr lang="de-DE" sz="3200" dirty="0" err="1" smtClean="0">
                <a:cs typeface="Times New Roman" panose="02020603050405020304" pitchFamily="18" charset="0"/>
              </a:rPr>
              <a:t>is</a:t>
            </a:r>
            <a:r>
              <a:rPr lang="de-DE" sz="3200" dirty="0" smtClean="0">
                <a:cs typeface="Times New Roman" panose="02020603050405020304" pitchFamily="18" charset="0"/>
              </a:rPr>
              <a:t> </a:t>
            </a:r>
            <a:r>
              <a:rPr lang="de-DE" sz="3200" dirty="0" err="1" smtClean="0">
                <a:cs typeface="Times New Roman" panose="02020603050405020304" pitchFamily="18" charset="0"/>
              </a:rPr>
              <a:t>born</a:t>
            </a:r>
            <a:endParaRPr lang="de-DE" sz="3200" dirty="0" smtClean="0">
              <a:cs typeface="Times New Roman" panose="02020603050405020304" pitchFamily="18" charset="0"/>
            </a:endParaRPr>
          </a:p>
          <a:p>
            <a:pPr algn="r"/>
            <a:endParaRPr lang="de-DE" sz="3200" dirty="0" smtClean="0">
              <a:cs typeface="Times New Roman" panose="02020603050405020304" pitchFamily="18" charset="0"/>
            </a:endParaRPr>
          </a:p>
          <a:p>
            <a:pPr algn="r"/>
            <a:endParaRPr lang="de-DE" sz="2000" dirty="0" smtClean="0">
              <a:cs typeface="Times New Roman" panose="02020603050405020304" pitchFamily="18" charset="0"/>
            </a:endParaRPr>
          </a:p>
          <a:p>
            <a:pPr algn="r"/>
            <a:endParaRPr lang="de-DE" sz="2000" dirty="0">
              <a:cs typeface="Times New Roman" panose="02020603050405020304" pitchFamily="18" charset="0"/>
            </a:endParaRPr>
          </a:p>
          <a:p>
            <a:pPr algn="r"/>
            <a:r>
              <a:rPr lang="de-DE" sz="2000" dirty="0" smtClean="0">
                <a:cs typeface="Times New Roman" panose="02020603050405020304" pitchFamily="18" charset="0"/>
              </a:rPr>
              <a:t>Luke </a:t>
            </a:r>
            <a:r>
              <a:rPr lang="de-DE" sz="2000" dirty="0" smtClean="0">
                <a:cs typeface="Times New Roman" panose="02020603050405020304" pitchFamily="18" charset="0"/>
              </a:rPr>
              <a:t>1+2</a:t>
            </a:r>
            <a:endParaRPr lang="de-DE" sz="2000" dirty="0">
              <a:cs typeface="Times New Roman" panose="02020603050405020304" pitchFamily="18" charset="0"/>
            </a:endParaRPr>
          </a:p>
        </p:txBody>
      </p:sp>
      <p:sp>
        <p:nvSpPr>
          <p:cNvPr id="2" name="Textfeld 1"/>
          <p:cNvSpPr txBox="1"/>
          <p:nvPr/>
        </p:nvSpPr>
        <p:spPr>
          <a:xfrm>
            <a:off x="6093296" y="9531315"/>
            <a:ext cx="648072" cy="215444"/>
          </a:xfrm>
          <a:prstGeom prst="rect">
            <a:avLst/>
          </a:prstGeom>
          <a:noFill/>
        </p:spPr>
        <p:txBody>
          <a:bodyPr wrap="square" rtlCol="0">
            <a:spAutoFit/>
          </a:bodyPr>
          <a:lstStyle/>
          <a:p>
            <a:r>
              <a:rPr lang="de-DE" sz="800" dirty="0"/>
              <a:t>englisch</a:t>
            </a:r>
            <a:endParaRPr lang="de-DE" sz="800" dirty="0"/>
          </a:p>
        </p:txBody>
      </p:sp>
      <p:cxnSp>
        <p:nvCxnSpPr>
          <p:cNvPr id="5" name="Gerader Verbinder 4"/>
          <p:cNvCxnSpPr/>
          <p:nvPr/>
        </p:nvCxnSpPr>
        <p:spPr>
          <a:xfrm>
            <a:off x="188640" y="9129464"/>
            <a:ext cx="6444716" cy="0"/>
          </a:xfrm>
          <a:prstGeom prst="line">
            <a:avLst/>
          </a:prstGeom>
          <a:ln cap="rnd" cmpd="dbl">
            <a:prstDash val="sysDot"/>
          </a:ln>
        </p:spPr>
        <p:style>
          <a:lnRef idx="1">
            <a:schemeClr val="dk1"/>
          </a:lnRef>
          <a:fillRef idx="0">
            <a:schemeClr val="dk1"/>
          </a:fillRef>
          <a:effectRef idx="0">
            <a:schemeClr val="dk1"/>
          </a:effectRef>
          <a:fontRef idx="minor">
            <a:schemeClr val="tx1"/>
          </a:fontRef>
        </p:style>
      </p:cxnSp>
      <p:sp>
        <p:nvSpPr>
          <p:cNvPr id="3" name="Textfeld 2"/>
          <p:cNvSpPr txBox="1"/>
          <p:nvPr/>
        </p:nvSpPr>
        <p:spPr>
          <a:xfrm>
            <a:off x="422666" y="4078504"/>
            <a:ext cx="5976664" cy="4870564"/>
          </a:xfrm>
          <a:prstGeom prst="rect">
            <a:avLst/>
          </a:prstGeom>
          <a:noFill/>
        </p:spPr>
        <p:txBody>
          <a:bodyPr wrap="square" rtlCol="0">
            <a:spAutoFit/>
          </a:bodyPr>
          <a:lstStyle/>
          <a:p>
            <a:r>
              <a:rPr lang="en-US" sz="1350" dirty="0"/>
              <a:t>26 In the sixth month after Elizabeth had become pregnant, God sent the angel Gabriel to Nazareth, a town in Galilee. </a:t>
            </a:r>
          </a:p>
          <a:p>
            <a:r>
              <a:rPr lang="en-US" sz="1350" dirty="0"/>
              <a:t>27 He was sent to a virgin. The girl was engaged to a man named Joseph. He came from the family line of David. The virgin's name was Mary. </a:t>
            </a:r>
          </a:p>
          <a:p>
            <a:r>
              <a:rPr lang="en-US" sz="1350" dirty="0"/>
              <a:t>28 The angel greeted her and said, “The Lord has given you special favor. He is with you.” </a:t>
            </a:r>
          </a:p>
          <a:p>
            <a:r>
              <a:rPr lang="en-US" sz="1350" dirty="0"/>
              <a:t>29 Mary was very upset because of his words. She wondered what kind of greeting this could be. </a:t>
            </a:r>
          </a:p>
          <a:p>
            <a:r>
              <a:rPr lang="en-US" sz="1350" dirty="0"/>
              <a:t>30 But the angel said to her, “Do not be afraid, Mary. God is very pleased with you. </a:t>
            </a:r>
          </a:p>
          <a:p>
            <a:r>
              <a:rPr lang="en-US" sz="1350" dirty="0"/>
              <a:t>31 You will become pregnant and give birth to a son. You must name him Jesus.</a:t>
            </a:r>
          </a:p>
          <a:p>
            <a:r>
              <a:rPr lang="en-US" sz="1350" dirty="0"/>
              <a:t>32 He will be great and will be called the Son of the Most High God. The Lord God will make him a king like his father David of long ago. </a:t>
            </a:r>
          </a:p>
          <a:p>
            <a:r>
              <a:rPr lang="en-US" sz="1350" dirty="0"/>
              <a:t>33 He will rule forever over his people, who came from Jacob's family. His kingdom will never end.” </a:t>
            </a:r>
          </a:p>
          <a:p>
            <a:r>
              <a:rPr lang="en-US" sz="1350" dirty="0"/>
              <a:t>34 “How can this happen?” Mary asked the angel. “I am a virgin.” </a:t>
            </a:r>
          </a:p>
          <a:p>
            <a:r>
              <a:rPr lang="en-US" sz="1350" dirty="0"/>
              <a:t>35 The angel answered, “The Holy Spirit will come to you. The power of the Most High God will cover you. So the holy one that is born will be called the Son of God. </a:t>
            </a:r>
          </a:p>
          <a:p>
            <a:r>
              <a:rPr lang="en-US" sz="1350" dirty="0"/>
              <a:t>36 Your relative Elizabeth is old. And even she is going to have a child. People thought she could not have children. But she has been pregnant for six months now. </a:t>
            </a:r>
          </a:p>
          <a:p>
            <a:r>
              <a:rPr lang="en-US" sz="1350" dirty="0"/>
              <a:t>37 Nothing is impossible with God.” </a:t>
            </a:r>
          </a:p>
          <a:p>
            <a:r>
              <a:rPr lang="en-US" sz="1350" dirty="0"/>
              <a:t>38 “I serve the Lord,” Mary answered. “May it happen to me just as you said it would.” Then the angel left her.</a:t>
            </a:r>
          </a:p>
        </p:txBody>
      </p:sp>
      <p:sp>
        <p:nvSpPr>
          <p:cNvPr id="8" name="Textfeld 7"/>
          <p:cNvSpPr txBox="1"/>
          <p:nvPr/>
        </p:nvSpPr>
        <p:spPr>
          <a:xfrm>
            <a:off x="-43751" y="3692449"/>
            <a:ext cx="6858000" cy="369332"/>
          </a:xfrm>
          <a:prstGeom prst="rect">
            <a:avLst/>
          </a:prstGeom>
          <a:noFill/>
        </p:spPr>
        <p:txBody>
          <a:bodyPr wrap="square" rtlCol="0">
            <a:spAutoFit/>
          </a:bodyPr>
          <a:lstStyle/>
          <a:p>
            <a:pPr algn="ctr"/>
            <a:r>
              <a:rPr lang="de-DE" dirty="0" smtClean="0">
                <a:cs typeface="Times New Roman" panose="02020603050405020304" pitchFamily="18" charset="0"/>
              </a:rPr>
              <a:t>His </a:t>
            </a:r>
            <a:r>
              <a:rPr lang="de-DE" dirty="0" err="1" smtClean="0">
                <a:cs typeface="Times New Roman" panose="02020603050405020304" pitchFamily="18" charset="0"/>
              </a:rPr>
              <a:t>birth</a:t>
            </a:r>
            <a:r>
              <a:rPr lang="de-DE" dirty="0" smtClean="0">
                <a:cs typeface="Times New Roman" panose="02020603050405020304" pitchFamily="18" charset="0"/>
              </a:rPr>
              <a:t> </a:t>
            </a:r>
            <a:r>
              <a:rPr lang="de-DE" dirty="0" err="1" smtClean="0">
                <a:cs typeface="Times New Roman" panose="02020603050405020304" pitchFamily="18" charset="0"/>
              </a:rPr>
              <a:t>is</a:t>
            </a:r>
            <a:r>
              <a:rPr lang="de-DE" dirty="0" smtClean="0">
                <a:cs typeface="Times New Roman" panose="02020603050405020304" pitchFamily="18" charset="0"/>
              </a:rPr>
              <a:t> </a:t>
            </a:r>
            <a:r>
              <a:rPr lang="de-DE" dirty="0" err="1" smtClean="0">
                <a:cs typeface="Times New Roman" panose="02020603050405020304" pitchFamily="18" charset="0"/>
              </a:rPr>
              <a:t>prophesied</a:t>
            </a:r>
            <a:endParaRPr lang="de-DE" dirty="0" smtClean="0">
              <a:cs typeface="Times New Roman" panose="02020603050405020304" pitchFamily="18" charset="0"/>
            </a:endParaRPr>
          </a:p>
        </p:txBody>
      </p:sp>
    </p:spTree>
    <p:extLst>
      <p:ext uri="{BB962C8B-B14F-4D97-AF65-F5344CB8AC3E}">
        <p14:creationId xmlns:p14="http://schemas.microsoft.com/office/powerpoint/2010/main" val="2576517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6093296" y="9531315"/>
            <a:ext cx="746702" cy="215444"/>
          </a:xfrm>
          <a:prstGeom prst="rect">
            <a:avLst/>
          </a:prstGeom>
          <a:noFill/>
        </p:spPr>
        <p:txBody>
          <a:bodyPr wrap="square" rtlCol="0">
            <a:spAutoFit/>
          </a:bodyPr>
          <a:lstStyle/>
          <a:p>
            <a:r>
              <a:rPr lang="de-DE" sz="800" dirty="0"/>
              <a:t>englisch</a:t>
            </a:r>
            <a:endParaRPr lang="de-DE" sz="800" dirty="0"/>
          </a:p>
        </p:txBody>
      </p:sp>
      <p:cxnSp>
        <p:nvCxnSpPr>
          <p:cNvPr id="5" name="Gerader Verbinder 4"/>
          <p:cNvCxnSpPr/>
          <p:nvPr/>
        </p:nvCxnSpPr>
        <p:spPr>
          <a:xfrm>
            <a:off x="188640" y="9129464"/>
            <a:ext cx="6444716" cy="0"/>
          </a:xfrm>
          <a:prstGeom prst="line">
            <a:avLst/>
          </a:prstGeom>
          <a:ln cap="rnd" cmpd="dbl">
            <a:prstDash val="sysDot"/>
          </a:ln>
        </p:spPr>
        <p:style>
          <a:lnRef idx="1">
            <a:schemeClr val="dk1"/>
          </a:lnRef>
          <a:fillRef idx="0">
            <a:schemeClr val="dk1"/>
          </a:fillRef>
          <a:effectRef idx="0">
            <a:schemeClr val="dk1"/>
          </a:effectRef>
          <a:fontRef idx="minor">
            <a:schemeClr val="tx1"/>
          </a:fontRef>
        </p:style>
      </p:cxnSp>
      <p:sp>
        <p:nvSpPr>
          <p:cNvPr id="6" name="Textfeld 5"/>
          <p:cNvSpPr txBox="1"/>
          <p:nvPr/>
        </p:nvSpPr>
        <p:spPr>
          <a:xfrm>
            <a:off x="-18002" y="607361"/>
            <a:ext cx="6858000" cy="369332"/>
          </a:xfrm>
          <a:prstGeom prst="rect">
            <a:avLst/>
          </a:prstGeom>
          <a:noFill/>
        </p:spPr>
        <p:txBody>
          <a:bodyPr wrap="square" rtlCol="0">
            <a:spAutoFit/>
          </a:bodyPr>
          <a:lstStyle/>
          <a:p>
            <a:pPr algn="ctr"/>
            <a:r>
              <a:rPr lang="de-DE" dirty="0" smtClean="0">
                <a:cs typeface="Times New Roman" panose="02020603050405020304" pitchFamily="18" charset="0"/>
              </a:rPr>
              <a:t>Jesus </a:t>
            </a:r>
            <a:r>
              <a:rPr lang="de-DE" dirty="0" err="1" smtClean="0">
                <a:cs typeface="Times New Roman" panose="02020603050405020304" pitchFamily="18" charset="0"/>
              </a:rPr>
              <a:t>is</a:t>
            </a:r>
            <a:r>
              <a:rPr lang="de-DE" dirty="0" smtClean="0">
                <a:cs typeface="Times New Roman" panose="02020603050405020304" pitchFamily="18" charset="0"/>
              </a:rPr>
              <a:t> </a:t>
            </a:r>
            <a:r>
              <a:rPr lang="de-DE" dirty="0" err="1" smtClean="0">
                <a:cs typeface="Times New Roman" panose="02020603050405020304" pitchFamily="18" charset="0"/>
              </a:rPr>
              <a:t>born</a:t>
            </a:r>
            <a:endParaRPr lang="de-DE" dirty="0" smtClean="0">
              <a:cs typeface="Times New Roman" panose="02020603050405020304" pitchFamily="18" charset="0"/>
            </a:endParaRPr>
          </a:p>
        </p:txBody>
      </p:sp>
      <p:sp>
        <p:nvSpPr>
          <p:cNvPr id="7" name="Textfeld 6"/>
          <p:cNvSpPr txBox="1"/>
          <p:nvPr/>
        </p:nvSpPr>
        <p:spPr>
          <a:xfrm>
            <a:off x="422666" y="976693"/>
            <a:ext cx="5976664" cy="2693045"/>
          </a:xfrm>
          <a:prstGeom prst="rect">
            <a:avLst/>
          </a:prstGeom>
          <a:noFill/>
        </p:spPr>
        <p:txBody>
          <a:bodyPr wrap="square" rtlCol="0">
            <a:spAutoFit/>
          </a:bodyPr>
          <a:lstStyle/>
          <a:p>
            <a:r>
              <a:rPr lang="en-US" sz="1300" dirty="0"/>
              <a:t>1 In those days, Caesar Augustus made a law. It required that a list be made of everyone in the whole Roman world. </a:t>
            </a:r>
          </a:p>
          <a:p>
            <a:r>
              <a:rPr lang="en-US" sz="1300" dirty="0"/>
              <a:t>2 It was the first time a list was made of the people while </a:t>
            </a:r>
            <a:r>
              <a:rPr lang="en-US" sz="1300" dirty="0" err="1"/>
              <a:t>Quirinius</a:t>
            </a:r>
            <a:r>
              <a:rPr lang="en-US" sz="1300" dirty="0"/>
              <a:t> was governor of Syria. </a:t>
            </a:r>
          </a:p>
          <a:p>
            <a:r>
              <a:rPr lang="en-US" sz="1300" dirty="0"/>
              <a:t>3 All went to their own towns to be listed. </a:t>
            </a:r>
          </a:p>
          <a:p>
            <a:r>
              <a:rPr lang="en-US" sz="1300" dirty="0"/>
              <a:t>4 So Joseph went also. He went from the town of Nazareth in Galilee to Judea. That is where Bethlehem, the town of David, was. Joseph went there because he belonged to the family line of David. </a:t>
            </a:r>
          </a:p>
          <a:p>
            <a:r>
              <a:rPr lang="en-US" sz="1300" dirty="0"/>
              <a:t>5 He went there with Mary to be listed. Mary was engaged to him. She was expecting a baby. </a:t>
            </a:r>
          </a:p>
          <a:p>
            <a:r>
              <a:rPr lang="en-US" sz="1300" dirty="0"/>
              <a:t>6 While Joseph and Mary were there, the time came for the child to be born. </a:t>
            </a:r>
          </a:p>
          <a:p>
            <a:r>
              <a:rPr lang="en-US" sz="1300" dirty="0"/>
              <a:t>7 She gave birth to her first baby. It was a boy. She wrapped him in large strips of cloth. Then she placed him in a manger. There was no room for them in the inn.</a:t>
            </a:r>
          </a:p>
        </p:txBody>
      </p:sp>
      <p:sp>
        <p:nvSpPr>
          <p:cNvPr id="8" name="Textfeld 7"/>
          <p:cNvSpPr txBox="1"/>
          <p:nvPr/>
        </p:nvSpPr>
        <p:spPr>
          <a:xfrm>
            <a:off x="-43751" y="3692449"/>
            <a:ext cx="6858000" cy="369332"/>
          </a:xfrm>
          <a:prstGeom prst="rect">
            <a:avLst/>
          </a:prstGeom>
          <a:noFill/>
        </p:spPr>
        <p:txBody>
          <a:bodyPr wrap="square" rtlCol="0">
            <a:spAutoFit/>
          </a:bodyPr>
          <a:lstStyle/>
          <a:p>
            <a:pPr algn="ctr"/>
            <a:r>
              <a:rPr lang="de-DE" dirty="0" err="1" smtClean="0">
                <a:cs typeface="Times New Roman" panose="02020603050405020304" pitchFamily="18" charset="0"/>
              </a:rPr>
              <a:t>Shepherds</a:t>
            </a:r>
            <a:r>
              <a:rPr lang="de-DE" dirty="0" smtClean="0">
                <a:cs typeface="Times New Roman" panose="02020603050405020304" pitchFamily="18" charset="0"/>
              </a:rPr>
              <a:t> </a:t>
            </a:r>
            <a:r>
              <a:rPr lang="de-DE" dirty="0" err="1" smtClean="0">
                <a:cs typeface="Times New Roman" panose="02020603050405020304" pitchFamily="18" charset="0"/>
              </a:rPr>
              <a:t>and</a:t>
            </a:r>
            <a:r>
              <a:rPr lang="de-DE" smtClean="0">
                <a:cs typeface="Times New Roman" panose="02020603050405020304" pitchFamily="18" charset="0"/>
              </a:rPr>
              <a:t> Angels</a:t>
            </a:r>
            <a:endParaRPr lang="de-DE" dirty="0" smtClean="0">
              <a:cs typeface="Times New Roman" panose="02020603050405020304" pitchFamily="18" charset="0"/>
            </a:endParaRPr>
          </a:p>
        </p:txBody>
      </p:sp>
      <p:sp>
        <p:nvSpPr>
          <p:cNvPr id="9" name="Textfeld 8"/>
          <p:cNvSpPr txBox="1"/>
          <p:nvPr/>
        </p:nvSpPr>
        <p:spPr>
          <a:xfrm>
            <a:off x="422666" y="4061781"/>
            <a:ext cx="5976664" cy="5093702"/>
          </a:xfrm>
          <a:prstGeom prst="rect">
            <a:avLst/>
          </a:prstGeom>
          <a:noFill/>
        </p:spPr>
        <p:txBody>
          <a:bodyPr wrap="square" rtlCol="0">
            <a:spAutoFit/>
          </a:bodyPr>
          <a:lstStyle/>
          <a:p>
            <a:r>
              <a:rPr lang="en-US" sz="1300" dirty="0"/>
              <a:t>8 There were shepherds living out in the fields nearby. It was night, and they were looking after their sheep. </a:t>
            </a:r>
          </a:p>
          <a:p>
            <a:r>
              <a:rPr lang="en-US" sz="1300" dirty="0"/>
              <a:t>9 An angel of the Lord appeared to them. And the glory of the Lord shone around them. They were terrified. </a:t>
            </a:r>
          </a:p>
          <a:p>
            <a:r>
              <a:rPr lang="en-US" sz="1300" dirty="0"/>
              <a:t>10 But the angel said to them, “Do not be afraid. I bring you good news of great joy. It is for all the people. </a:t>
            </a:r>
          </a:p>
          <a:p>
            <a:r>
              <a:rPr lang="en-US" sz="1300" dirty="0"/>
              <a:t>11 Today in the town of David a Savior has been born to you. He is Christ the Lord.</a:t>
            </a:r>
          </a:p>
          <a:p>
            <a:r>
              <a:rPr lang="en-US" sz="1300" dirty="0"/>
              <a:t>12 Here is how you will know I am telling you the truth. You will find a baby wrapped in strips of cloth and lying in a manger.” </a:t>
            </a:r>
          </a:p>
          <a:p>
            <a:r>
              <a:rPr lang="en-US" sz="1300" dirty="0"/>
              <a:t>13 Suddenly a large group of angels from heaven also appeared. They were praising God. They said, </a:t>
            </a:r>
          </a:p>
          <a:p>
            <a:r>
              <a:rPr lang="en-US" sz="1300" dirty="0"/>
              <a:t>14 “May glory be given to God in the highest heaven! And may peace be given to those he is pleased with on earth!” </a:t>
            </a:r>
          </a:p>
          <a:p>
            <a:r>
              <a:rPr lang="en-US" sz="1300" dirty="0"/>
              <a:t>15 The angels left and went into heaven. Then the shepherds said to one another, “Let's go to Bethlehem. Let's see this thing that has happened, which the Lord has told us about.” </a:t>
            </a:r>
          </a:p>
          <a:p>
            <a:r>
              <a:rPr lang="en-US" sz="1300" dirty="0"/>
              <a:t>16 So they hurried off and found Mary and Joseph and the baby. The baby was lying in the manger. </a:t>
            </a:r>
          </a:p>
          <a:p>
            <a:r>
              <a:rPr lang="en-US" sz="1300" dirty="0"/>
              <a:t>17 After the shepherds had seen him, they told everyone. They reported what the angel had said about this child. </a:t>
            </a:r>
          </a:p>
          <a:p>
            <a:r>
              <a:rPr lang="en-US" sz="1300" dirty="0"/>
              <a:t>18 All who heard it were amazed at what the shepherds said to them. </a:t>
            </a:r>
          </a:p>
          <a:p>
            <a:r>
              <a:rPr lang="en-US" sz="1300" dirty="0"/>
              <a:t>19 But Mary kept all these things like a secret treasure in her heart. She thought about them over and over. </a:t>
            </a:r>
          </a:p>
          <a:p>
            <a:r>
              <a:rPr lang="en-US" sz="1300" dirty="0"/>
              <a:t>20 The shepherds returned. They gave glory and praise to God. Everything they had seen and heard was just as they had been told.</a:t>
            </a:r>
          </a:p>
        </p:txBody>
      </p:sp>
    </p:spTree>
    <p:extLst>
      <p:ext uri="{BB962C8B-B14F-4D97-AF65-F5344CB8AC3E}">
        <p14:creationId xmlns:p14="http://schemas.microsoft.com/office/powerpoint/2010/main" val="3577794386"/>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Words>
  <Application>Microsoft Office PowerPoint</Application>
  <PresentationFormat>A4-Papier (210x297 mm)</PresentationFormat>
  <Paragraphs>45</Paragraphs>
  <Slides>3</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vt:i4>
      </vt:variant>
    </vt:vector>
  </HeadingPairs>
  <TitlesOfParts>
    <vt:vector size="7" baseType="lpstr">
      <vt:lpstr>Arial</vt:lpstr>
      <vt:lpstr>Calibri</vt:lpstr>
      <vt:lpstr>Times New Roman</vt:lpstr>
      <vt:lpstr>Larissa</vt:lpstr>
      <vt:lpstr>PowerPoint-Präsentation</vt:lpstr>
      <vt:lpstr>PowerPoint-Präsentation</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Karp-Henkel</dc:creator>
  <cp:lastModifiedBy>Matthias Knödler</cp:lastModifiedBy>
  <cp:revision>11</cp:revision>
  <cp:lastPrinted>2015-11-04T15:12:35Z</cp:lastPrinted>
  <dcterms:created xsi:type="dcterms:W3CDTF">2015-11-04T13:57:41Z</dcterms:created>
  <dcterms:modified xsi:type="dcterms:W3CDTF">2015-11-06T18:01:21Z</dcterms:modified>
</cp:coreProperties>
</file>